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D4F4CA6-92AF-1897-3694-9C8BF1003B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r>
              <a:rPr lang="he-IL" b="1" dirty="0">
                <a:solidFill>
                  <a:srgbClr val="002060"/>
                </a:solidFill>
              </a:rPr>
              <a:t>פרוגרמה למבנה עירייה חדש</a:t>
            </a:r>
            <a:br>
              <a:rPr lang="he-IL" b="1" dirty="0">
                <a:solidFill>
                  <a:srgbClr val="002060"/>
                </a:solidFill>
              </a:rPr>
            </a:br>
            <a:r>
              <a:rPr lang="he-IL" b="1" dirty="0">
                <a:solidFill>
                  <a:srgbClr val="002060"/>
                </a:solidFill>
              </a:rPr>
              <a:t>ערד</a:t>
            </a:r>
            <a:endParaRPr lang="he-IL" dirty="0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04E6A60D-1CAA-9842-FA7F-EEE38E585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5365" y="238689"/>
            <a:ext cx="2208844" cy="197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22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B5913-32F6-B788-A44E-AA5D2F49E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1C8D841-8A49-5263-A2B5-49BA5DDA2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br>
              <a:rPr lang="he-IL" b="1" dirty="0">
                <a:solidFill>
                  <a:srgbClr val="002060"/>
                </a:solidFill>
              </a:rPr>
            </a:br>
            <a:endParaRPr lang="he-IL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CD176E1-9155-04E7-3C1A-095B83F1D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0245" y="380247"/>
            <a:ext cx="8915399" cy="715222"/>
          </a:xfrm>
        </p:spPr>
        <p:txBody>
          <a:bodyPr>
            <a:normAutofit/>
          </a:bodyPr>
          <a:lstStyle/>
          <a:p>
            <a:pPr algn="r"/>
            <a:r>
              <a:rPr lang="he-IL" sz="3200" b="1" dirty="0">
                <a:solidFill>
                  <a:srgbClr val="002060"/>
                </a:solidFill>
              </a:rPr>
              <a:t>בניין העירייה רקע ומטרה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F9AFC74F-6301-FBBE-7DA1-B6DED5B410B0}"/>
              </a:ext>
            </a:extLst>
          </p:cNvPr>
          <p:cNvSpPr txBox="1"/>
          <p:nvPr/>
        </p:nvSpPr>
        <p:spPr>
          <a:xfrm>
            <a:off x="1919335" y="1330859"/>
            <a:ext cx="964630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he-IL" b="1" dirty="0">
                <a:solidFill>
                  <a:srgbClr val="002060"/>
                </a:solidFill>
              </a:rPr>
              <a:t>* המצגת מתמצת את הפרוגרמה המורחבת שלפיה יש לתכנן את מבנה העירייה.</a:t>
            </a:r>
            <a:endParaRPr lang="en-US" b="1" dirty="0">
              <a:solidFill>
                <a:srgbClr val="002060"/>
              </a:solidFill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  <a:p>
            <a:pPr algn="r" rtl="1"/>
            <a:r>
              <a:rPr lang="he-IL" b="1" dirty="0">
                <a:solidFill>
                  <a:srgbClr val="002060"/>
                </a:solidFill>
              </a:rPr>
              <a:t>* הפרוגרמה מציגה את צרכי העירייה ל- 77,000 תושבים עם התרחבות עתידית.</a:t>
            </a:r>
          </a:p>
          <a:p>
            <a:pPr algn="r" rtl="1"/>
            <a:endParaRPr lang="he-IL" b="1" dirty="0">
              <a:solidFill>
                <a:srgbClr val="002060"/>
              </a:solidFill>
            </a:endParaRPr>
          </a:p>
          <a:p>
            <a:pPr algn="r" rtl="1"/>
            <a:r>
              <a:rPr lang="he-IL" b="1" dirty="0">
                <a:solidFill>
                  <a:srgbClr val="002060"/>
                </a:solidFill>
              </a:rPr>
              <a:t>*המצגת מציגה את העיקריים החשובים לתחרות, אך יש לקרוא את כל הנדרש בחוברת המכרז.</a:t>
            </a:r>
          </a:p>
          <a:p>
            <a:pPr algn="r" rtl="1"/>
            <a:endParaRPr lang="he-IL" b="1" dirty="0">
              <a:solidFill>
                <a:srgbClr val="002060"/>
              </a:solidFill>
            </a:endParaRPr>
          </a:p>
          <a:p>
            <a:pPr algn="r" rtl="1"/>
            <a:r>
              <a:rPr lang="he-IL" b="1" dirty="0">
                <a:solidFill>
                  <a:srgbClr val="002060"/>
                </a:solidFill>
              </a:rPr>
              <a:t>* לאחר בחירת אדריכל, יתכנו שינויים בתכנון המבנה וקידום מפרוט של בית העירייה.</a:t>
            </a:r>
          </a:p>
          <a:p>
            <a:pPr algn="r" rtl="1"/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47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5667E3B-970E-4A3A-626D-02192C99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3910"/>
          </a:xfrm>
        </p:spPr>
        <p:txBody>
          <a:bodyPr/>
          <a:lstStyle/>
          <a:p>
            <a:pPr algn="r">
              <a:spcBef>
                <a:spcPts val="1000"/>
              </a:spcBef>
              <a:buClr>
                <a:schemeClr val="accent1"/>
              </a:buClr>
            </a:pPr>
            <a:r>
              <a:rPr lang="he-IL" sz="32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יחידות העירייה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61EDBE81-9451-E94F-423B-B79D7DC90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6453" y="1249378"/>
            <a:ext cx="3320279" cy="4698058"/>
          </a:xfrm>
        </p:spPr>
        <p:txBody>
          <a:bodyPr>
            <a:normAutofit fontScale="92500" lnSpcReduction="10000"/>
          </a:bodyPr>
          <a:lstStyle/>
          <a:p>
            <a:r>
              <a:rPr lang="he-IL" dirty="0"/>
              <a:t>הנדסה</a:t>
            </a:r>
          </a:p>
          <a:p>
            <a:r>
              <a:rPr lang="he-IL" dirty="0"/>
              <a:t>מועצה דתית</a:t>
            </a:r>
          </a:p>
          <a:p>
            <a:r>
              <a:rPr lang="he-IL" dirty="0"/>
              <a:t>אסטרטגיה</a:t>
            </a:r>
          </a:p>
          <a:p>
            <a:r>
              <a:rPr lang="he-IL" dirty="0"/>
              <a:t>רישוי עסקים</a:t>
            </a:r>
          </a:p>
          <a:p>
            <a:r>
              <a:rPr lang="he-IL" dirty="0"/>
              <a:t>ביטחון</a:t>
            </a:r>
          </a:p>
          <a:p>
            <a:r>
              <a:rPr lang="he-IL" dirty="0"/>
              <a:t>מוקד עירוני</a:t>
            </a:r>
          </a:p>
          <a:p>
            <a:r>
              <a:rPr lang="he-IL" dirty="0"/>
              <a:t>שיטור קהילתי</a:t>
            </a:r>
          </a:p>
          <a:p>
            <a:r>
              <a:rPr lang="he-IL" dirty="0"/>
              <a:t>מחשוב</a:t>
            </a:r>
          </a:p>
          <a:p>
            <a:pPr marL="0" indent="0">
              <a:buNone/>
            </a:pPr>
            <a:r>
              <a:rPr lang="he-IL" u="sng" dirty="0"/>
              <a:t>יחידות חוץ:</a:t>
            </a:r>
          </a:p>
          <a:p>
            <a:r>
              <a:rPr lang="he-IL" dirty="0"/>
              <a:t>רישום אוכלוסין</a:t>
            </a:r>
          </a:p>
          <a:p>
            <a:r>
              <a:rPr lang="he-IL" dirty="0"/>
              <a:t>רשות הרישוי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						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A9A291D6-D06D-FC00-275E-721E75D1F7CA}"/>
              </a:ext>
            </a:extLst>
          </p:cNvPr>
          <p:cNvSpPr txBox="1">
            <a:spLocks/>
          </p:cNvSpPr>
          <p:nvPr/>
        </p:nvSpPr>
        <p:spPr>
          <a:xfrm>
            <a:off x="8336732" y="1365564"/>
            <a:ext cx="3320279" cy="46980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לשכת ראש העיר</a:t>
            </a:r>
          </a:p>
          <a:p>
            <a:r>
              <a:rPr lang="he-IL" dirty="0"/>
              <a:t>לשכת מנכ"ל		</a:t>
            </a:r>
          </a:p>
          <a:p>
            <a:r>
              <a:rPr lang="he-IL" dirty="0"/>
              <a:t>לשכת סגני ראש העיר</a:t>
            </a:r>
          </a:p>
          <a:p>
            <a:r>
              <a:rPr lang="he-IL" dirty="0"/>
              <a:t>גזברות</a:t>
            </a:r>
          </a:p>
          <a:p>
            <a:r>
              <a:rPr lang="he-IL" dirty="0"/>
              <a:t>הכנסות/גביה</a:t>
            </a:r>
          </a:p>
          <a:p>
            <a:r>
              <a:rPr lang="he-IL" dirty="0"/>
              <a:t>משאבי אנוש</a:t>
            </a:r>
          </a:p>
          <a:p>
            <a:r>
              <a:rPr lang="he-IL" dirty="0"/>
              <a:t>מחלקה משפטית</a:t>
            </a:r>
          </a:p>
          <a:p>
            <a:r>
              <a:rPr lang="he-IL" dirty="0"/>
              <a:t>מבקר וממונה תלונות הציבור</a:t>
            </a:r>
          </a:p>
          <a:p>
            <a:r>
              <a:rPr lang="he-IL" dirty="0"/>
              <a:t>שפ"ע/תפעול</a:t>
            </a:r>
          </a:p>
          <a:p>
            <a:r>
              <a:rPr lang="he-IL" dirty="0"/>
              <a:t>תרבות</a:t>
            </a:r>
          </a:p>
          <a:p>
            <a:r>
              <a:rPr lang="he-IL" dirty="0"/>
              <a:t>חברה כלכלית ערד</a:t>
            </a:r>
          </a:p>
          <a:p>
            <a:r>
              <a:rPr lang="he-IL" dirty="0"/>
              <a:t>חינוך							</a:t>
            </a:r>
          </a:p>
        </p:txBody>
      </p:sp>
    </p:spTree>
    <p:extLst>
      <p:ext uri="{BB962C8B-B14F-4D97-AF65-F5344CB8AC3E}">
        <p14:creationId xmlns:p14="http://schemas.microsoft.com/office/powerpoint/2010/main" val="3850888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BDC8A93-9E85-8EB8-3583-EBDD0DAC9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887" y="3429000"/>
            <a:ext cx="8911687" cy="842551"/>
          </a:xfrm>
        </p:spPr>
        <p:txBody>
          <a:bodyPr/>
          <a:lstStyle/>
          <a:p>
            <a:pPr algn="r">
              <a:spcBef>
                <a:spcPts val="1000"/>
              </a:spcBef>
              <a:buClr>
                <a:schemeClr val="accent1"/>
              </a:buClr>
            </a:pPr>
            <a:r>
              <a:rPr lang="he-IL" sz="32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פונקציות להצגת בתחרות אדריכלים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3821761-60C8-BC00-42AB-8D2F8AE34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5887" y="4360150"/>
            <a:ext cx="8915400" cy="1565151"/>
          </a:xfrm>
        </p:spPr>
        <p:txBody>
          <a:bodyPr>
            <a:normAutofit/>
          </a:bodyPr>
          <a:lstStyle/>
          <a:p>
            <a:r>
              <a:rPr lang="he-IL" dirty="0"/>
              <a:t>קומת מרתף</a:t>
            </a:r>
          </a:p>
          <a:p>
            <a:r>
              <a:rPr lang="he-IL" dirty="0"/>
              <a:t>קומת קרקע (מסחר + משרדים)</a:t>
            </a:r>
          </a:p>
          <a:p>
            <a:r>
              <a:rPr lang="he-IL" dirty="0"/>
              <a:t>קומת משרדים טיפוסית</a:t>
            </a:r>
          </a:p>
          <a:p>
            <a:endParaRPr lang="he-IL" dirty="0"/>
          </a:p>
          <a:p>
            <a:endParaRPr lang="he-IL" dirty="0"/>
          </a:p>
        </p:txBody>
      </p:sp>
      <p:sp>
        <p:nvSpPr>
          <p:cNvPr id="6" name="כותרת 1">
            <a:extLst>
              <a:ext uri="{FF2B5EF4-FFF2-40B4-BE49-F238E27FC236}">
                <a16:creationId xmlns:a16="http://schemas.microsoft.com/office/drawing/2014/main" id="{BC6CF617-4D9B-624C-CCEB-E0A1E6056B76}"/>
              </a:ext>
            </a:extLst>
          </p:cNvPr>
          <p:cNvSpPr txBox="1">
            <a:spLocks/>
          </p:cNvSpPr>
          <p:nvPr/>
        </p:nvSpPr>
        <p:spPr>
          <a:xfrm>
            <a:off x="2755886" y="249725"/>
            <a:ext cx="8911687" cy="8425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spcBef>
                <a:spcPts val="1000"/>
              </a:spcBef>
              <a:buClr>
                <a:schemeClr val="accent1"/>
              </a:buClr>
            </a:pPr>
            <a:r>
              <a:rPr lang="he-IL" sz="32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נתונים כללים על בית העירייה</a:t>
            </a:r>
          </a:p>
        </p:txBody>
      </p:sp>
      <p:sp>
        <p:nvSpPr>
          <p:cNvPr id="7" name="מציין מיקום תוכן 2">
            <a:extLst>
              <a:ext uri="{FF2B5EF4-FFF2-40B4-BE49-F238E27FC236}">
                <a16:creationId xmlns:a16="http://schemas.microsoft.com/office/drawing/2014/main" id="{31C6C5E6-729B-7915-8C1B-E335350F88A8}"/>
              </a:ext>
            </a:extLst>
          </p:cNvPr>
          <p:cNvSpPr txBox="1">
            <a:spLocks/>
          </p:cNvSpPr>
          <p:nvPr/>
        </p:nvSpPr>
        <p:spPr>
          <a:xfrm>
            <a:off x="2755886" y="1180875"/>
            <a:ext cx="8915400" cy="1565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בניין בעל 8 קומות + מרתף.</a:t>
            </a:r>
          </a:p>
          <a:p>
            <a:r>
              <a:rPr lang="he-IL" dirty="0"/>
              <a:t>חניה במגרש </a:t>
            </a:r>
            <a:r>
              <a:rPr lang="he-IL" dirty="0" err="1"/>
              <a:t>השצ"פ</a:t>
            </a:r>
            <a:r>
              <a:rPr lang="he-IL" dirty="0"/>
              <a:t> הצמוד למגרש העירייה.</a:t>
            </a:r>
          </a:p>
          <a:p>
            <a:r>
              <a:rPr lang="he-IL" dirty="0"/>
              <a:t>התכנית המפורטת בהליך בוועדה מחוזית.</a:t>
            </a:r>
          </a:p>
        </p:txBody>
      </p:sp>
    </p:spTree>
    <p:extLst>
      <p:ext uri="{BB962C8B-B14F-4D97-AF65-F5344CB8AC3E}">
        <p14:creationId xmlns:p14="http://schemas.microsoft.com/office/powerpoint/2010/main" val="224980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FA9C7DD-A7CD-CD9F-9F9C-33A6E554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3086"/>
          </a:xfrm>
        </p:spPr>
        <p:txBody>
          <a:bodyPr>
            <a:normAutofit fontScale="90000"/>
          </a:bodyPr>
          <a:lstStyle/>
          <a:p>
            <a:pPr algn="r"/>
            <a:r>
              <a:rPr lang="he-IL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ריכוז שטחים (</a:t>
            </a:r>
            <a:r>
              <a:rPr lang="he-IL" b="1" dirty="0" err="1">
                <a:solidFill>
                  <a:srgbClr val="002060"/>
                </a:solidFill>
                <a:latin typeface="+mn-lt"/>
                <a:ea typeface="+mn-ea"/>
                <a:cs typeface="+mn-cs"/>
              </a:rPr>
              <a:t>היפוטטי</a:t>
            </a:r>
            <a:r>
              <a:rPr lang="he-IL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) לבית העירייה</a:t>
            </a:r>
            <a:br>
              <a:rPr lang="he-IL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endParaRPr lang="he-IL" dirty="0"/>
          </a:p>
        </p:txBody>
      </p:sp>
      <p:graphicFrame>
        <p:nvGraphicFramePr>
          <p:cNvPr id="7" name="מציין מיקום תוכן 6">
            <a:extLst>
              <a:ext uri="{FF2B5EF4-FFF2-40B4-BE49-F238E27FC236}">
                <a16:creationId xmlns:a16="http://schemas.microsoft.com/office/drawing/2014/main" id="{ACD753DF-7814-7664-5271-9FA72C9B3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766806"/>
              </p:ext>
            </p:extLst>
          </p:nvPr>
        </p:nvGraphicFramePr>
        <p:xfrm>
          <a:off x="2557607" y="1665032"/>
          <a:ext cx="8947005" cy="244564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03405">
                  <a:extLst>
                    <a:ext uri="{9D8B030D-6E8A-4147-A177-3AD203B41FA5}">
                      <a16:colId xmlns:a16="http://schemas.microsoft.com/office/drawing/2014/main" val="3631117405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18511696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56965255"/>
                    </a:ext>
                  </a:extLst>
                </a:gridCol>
              </a:tblGrid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rgbClr val="002060"/>
                          </a:solidFill>
                        </a:rPr>
                        <a:t>פונקציה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rgbClr val="002060"/>
                          </a:solidFill>
                        </a:rPr>
                        <a:t>שטח (מ"ר)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>
                          <a:solidFill>
                            <a:srgbClr val="002060"/>
                          </a:solidFill>
                        </a:rPr>
                        <a:t>הערות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670068"/>
                  </a:ext>
                </a:extLst>
              </a:tr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שטח נטו משרדים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4,500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773441"/>
                  </a:ext>
                </a:extLst>
              </a:tr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שטחים משותפים בכל קומה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בכל קומה כ- 200 מ"ר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977896"/>
                  </a:ext>
                </a:extLst>
              </a:tr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שטח מרתף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תכנון על כל שטח המגרש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205198"/>
                  </a:ext>
                </a:extLst>
              </a:tr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סה"כ נטו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7,600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4383799"/>
                  </a:ext>
                </a:extLst>
              </a:tr>
              <a:tr h="407608"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ברוטו לפי מקדם 1.65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12,540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079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483310"/>
      </p:ext>
    </p:extLst>
  </p:cSld>
  <p:clrMapOvr>
    <a:masterClrMapping/>
  </p:clrMapOvr>
</p:sld>
</file>

<file path=ppt/theme/theme1.xml><?xml version="1.0" encoding="utf-8"?>
<a:theme xmlns:a="http://schemas.openxmlformats.org/drawingml/2006/main" name="עשן מתפתל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</TotalTime>
  <Words>241</Words>
  <Application>Microsoft Office PowerPoint</Application>
  <PresentationFormat>מסך רחב</PresentationFormat>
  <Paragraphs>61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עשן מתפתל</vt:lpstr>
      <vt:lpstr>           פרוגרמה למבנה עירייה חדש ערד</vt:lpstr>
      <vt:lpstr>           </vt:lpstr>
      <vt:lpstr>יחידות העירייה</vt:lpstr>
      <vt:lpstr>פונקציות להצגת בתחרות אדריכלים</vt:lpstr>
      <vt:lpstr>ריכוז שטחים (היפוטטי) לבית העירייה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אירית בנדו</dc:creator>
  <cp:lastModifiedBy>Galit Ofek</cp:lastModifiedBy>
  <cp:revision>2</cp:revision>
  <dcterms:created xsi:type="dcterms:W3CDTF">2025-02-16T10:41:29Z</dcterms:created>
  <dcterms:modified xsi:type="dcterms:W3CDTF">2025-03-02T11:20:56Z</dcterms:modified>
</cp:coreProperties>
</file>